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Lst>
  <p:sldSz cy="9601200" cx="73152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FE3CCB-2854-41E5-928C-D5A319D2A589}">
  <a:tblStyle styleId="{F1FE3CCB-2854-41E5-928C-D5A319D2A58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083868F-B47F-41BA-99DB-24672CD6E9A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3.xml"/><Relationship Id="rId33" Type="http://schemas.openxmlformats.org/officeDocument/2006/relationships/font" Target="fonts/PlusJakartaSans-italic.fntdata"/><Relationship Id="rId10" Type="http://schemas.openxmlformats.org/officeDocument/2006/relationships/slide" Target="slides/slide2.xml"/><Relationship Id="rId32" Type="http://schemas.openxmlformats.org/officeDocument/2006/relationships/font" Target="fonts/PlusJakartaSans-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PlusJakartaSans-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53c85f9bb_0_1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53c85f9bb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53c85f9bb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53c85f9bb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5bed0e78c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5bed0e78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17e484d0f0_0_1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17e484d0f0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7e484d0f0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7e484d0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5fe00b4f4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5fe00b4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d5be8de3f8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d5be8de3f8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17e484d0f0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17e484d0f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153c85f9bb_0_1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153c85f9bb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7e484d0f0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17e484d0f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17e484d0f0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17e484d0f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2.jp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jp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jp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146" name="Google Shape;146;p3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a:t>
            </a:r>
            <a:endParaRPr sz="1400">
              <a:solidFill>
                <a:srgbClr val="000000"/>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37"/>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t>
            </a:r>
            <a:r>
              <a:rPr lang="en" sz="1300">
                <a:solidFill>
                  <a:schemeClr val="dk1"/>
                </a:solidFill>
                <a:latin typeface="Halant"/>
                <a:ea typeface="Halant"/>
                <a:cs typeface="Halant"/>
                <a:sym typeface="Halant"/>
              </a:rPr>
              <a:t>about the supporting question or Spanish Conquest.</a:t>
            </a:r>
            <a:endParaRPr sz="1300">
              <a:solidFill>
                <a:schemeClr val="dk1"/>
              </a:solidFill>
              <a:latin typeface="Halant"/>
              <a:ea typeface="Halant"/>
              <a:cs typeface="Halant"/>
              <a:sym typeface="Halant"/>
            </a:endParaRPr>
          </a:p>
        </p:txBody>
      </p:sp>
      <p:graphicFrame>
        <p:nvGraphicFramePr>
          <p:cNvPr id="151" name="Google Shape;151;p37"/>
          <p:cNvGraphicFramePr/>
          <p:nvPr/>
        </p:nvGraphicFramePr>
        <p:xfrm>
          <a:off x="476471" y="3882948"/>
          <a:ext cx="3000000" cy="3000000"/>
        </p:xfrm>
        <a:graphic>
          <a:graphicData uri="http://schemas.openxmlformats.org/drawingml/2006/table">
            <a:tbl>
              <a:tblPr>
                <a:noFill/>
                <a:tableStyleId>{F1FE3CCB-2854-41E5-928C-D5A319D2A589}</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txBody>
                  <a:tcPr marT="87275" marB="87275" marR="86050" marL="86050"/>
                </a:tc>
              </a:tr>
              <a:tr h="183582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4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69" name="Google Shape;269;p4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Spanish Conquest: Disease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70" name="Google Shape;270;p46"/>
          <p:cNvPicPr preferRelativeResize="0"/>
          <p:nvPr/>
        </p:nvPicPr>
        <p:blipFill>
          <a:blip r:embed="rId3">
            <a:alphaModFix/>
          </a:blip>
          <a:stretch>
            <a:fillRect/>
          </a:stretch>
        </p:blipFill>
        <p:spPr>
          <a:xfrm>
            <a:off x="203550" y="144297"/>
            <a:ext cx="1008511" cy="418200"/>
          </a:xfrm>
          <a:prstGeom prst="rect">
            <a:avLst/>
          </a:prstGeom>
          <a:noFill/>
          <a:ln>
            <a:noFill/>
          </a:ln>
        </p:spPr>
      </p:pic>
      <p:graphicFrame>
        <p:nvGraphicFramePr>
          <p:cNvPr id="271" name="Google Shape;271;p46"/>
          <p:cNvGraphicFramePr/>
          <p:nvPr/>
        </p:nvGraphicFramePr>
        <p:xfrm>
          <a:off x="441450" y="1041988"/>
          <a:ext cx="3000000" cy="3000000"/>
        </p:xfrm>
        <a:graphic>
          <a:graphicData uri="http://schemas.openxmlformats.org/drawingml/2006/table">
            <a:tbl>
              <a:tblPr>
                <a:noFill/>
                <a:tableStyleId>{F083868F-B47F-41BA-99DB-24672CD6E9A5}</a:tableStyleId>
              </a:tblPr>
              <a:tblGrid>
                <a:gridCol w="4704900"/>
                <a:gridCol w="184402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Pizarro &amp; the Inka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According to Cieza de León, Wayna Qhapaq, Atawallpa’s father, died when “a great plague of smallpox broke out [in 1524 or 1525], so severe that more than 200,000 died of it, for it spread to all parts of the kingdom.”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Smallpox not only killed Wayna Qhapaq, it killed his son and designated heir‒and his brother, uncle, and sister-wife. The main generals and much of the officer corps died…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smallpox wiped out Wayna Qhapaq and his court, which led to civil war as the survivors contested the spoils…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Had Wayna Qhapaq “been alive when we Spaniards entered this land,” [Pedro Pizarro]  remarked, “it would have been impossible for us to win it… And likewise, had the land not been divided by the [smallpox-induced civil] wars, we would not have been able to enter or win the land.”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epidemic disease arrived </a:t>
                      </a:r>
                      <a:r>
                        <a:rPr i="1" lang="en" sz="1200">
                          <a:solidFill>
                            <a:schemeClr val="dk1"/>
                          </a:solidFill>
                          <a:latin typeface="Inter"/>
                          <a:ea typeface="Inter"/>
                          <a:cs typeface="Inter"/>
                          <a:sym typeface="Inter"/>
                        </a:rPr>
                        <a:t>before</a:t>
                      </a:r>
                      <a:r>
                        <a:rPr lang="en" sz="1200">
                          <a:solidFill>
                            <a:schemeClr val="dk1"/>
                          </a:solidFill>
                          <a:latin typeface="Inter"/>
                          <a:ea typeface="Inter"/>
                          <a:cs typeface="Inter"/>
                          <a:sym typeface="Inter"/>
                        </a:rPr>
                        <a:t> the first successful colonists. When the Europeans actually arrived, the battered, fragmented cultures could not unite to resist the incursion.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even this enormous force might not have overcome the empire if while Cortés was building his ships Tenochtitlan had not been swept by smallpox in the same pandemic that later wiped out Tawantinsuyu. Without any apparent volition by Cortés, the great city lost at least a third of its population to the epidemic, including Cuitlahuac.</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Cortés and his Indian allies finally attacked, the Mexica resisted so fiercely despite their weakness that the siege has often been described as the costliest battle in history‒casualty estimates range up to 100,000. Absent smallpox, it seems likely that Cortés would have lost. In the event, he was able to take the city only by systematically destroying it. The Alliance capitulated on August 21, 1521.</a:t>
                      </a:r>
                      <a:endParaRPr b="1" sz="1200" u="sng">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disease impact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Epidemic diseases devastated Indigenous peoples before and during colonization preventing resistances.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disease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“Absent smallpox, it seems likely that Cortés would have lost.”</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Disease was the most important factor in the successful Spanish conquest?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evidence is very strong. It clearly states that without the spread of disease, the Spanish would not have been successful.</a:t>
                      </a:r>
                      <a:endParaRPr b="1" sz="1200">
                        <a:solidFill>
                          <a:srgbClr val="E95C3D"/>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pic>
        <p:nvPicPr>
          <p:cNvPr id="276" name="Google Shape;276;p4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77" name="Google Shape;277;p4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 (Exemplar)</a:t>
            </a:r>
            <a:endParaRPr sz="1400">
              <a:solidFill>
                <a:srgbClr val="000000"/>
              </a:solidFill>
              <a:latin typeface="Plus Jakarta Sans Medium"/>
              <a:ea typeface="Plus Jakarta Sans Medium"/>
              <a:cs typeface="Plus Jakarta Sans Medium"/>
              <a:sym typeface="Plus Jakarta Sans Medium"/>
            </a:endParaRPr>
          </a:p>
        </p:txBody>
      </p:sp>
      <p:pic>
        <p:nvPicPr>
          <p:cNvPr id="278" name="Google Shape;278;p4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79" name="Google Shape;279;p4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80" name="Google Shape;280;p4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81" name="Google Shape;281;p47"/>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282" name="Google Shape;282;p47"/>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283" name="Google Shape;283;p47"/>
          <p:cNvGraphicFramePr/>
          <p:nvPr/>
        </p:nvGraphicFramePr>
        <p:xfrm>
          <a:off x="481800" y="3554635"/>
          <a:ext cx="3000000" cy="3000000"/>
        </p:xfrm>
        <a:graphic>
          <a:graphicData uri="http://schemas.openxmlformats.org/drawingml/2006/table">
            <a:tbl>
              <a:tblPr>
                <a:noFill/>
                <a:tableStyleId>{F1FE3CCB-2854-41E5-928C-D5A319D2A589}</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Tlaxcala were first attacked by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Advanced weaponry (guns, steel swords) and horses were a major advantage for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Tlaxcala proposed alliance against Mexica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people with ships successfully attacked the Triple Alliance</a:t>
                      </a:r>
                      <a:endParaRPr b="1" sz="1200">
                        <a:solidFill>
                          <a:schemeClr val="accent1"/>
                        </a:solidFill>
                        <a:latin typeface="Inter"/>
                        <a:ea typeface="Inter"/>
                        <a:cs typeface="Inter"/>
                        <a:sym typeface="Inter"/>
                      </a:endParaRPr>
                    </a:p>
                  </a:txBody>
                  <a:tcPr marT="87275" marB="87275" marR="86050" marL="8605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Inka were not prepared for a battle when they invited Pizarro to Cajamarca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cannons, armor, and horses caught the Inka by surprise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Steel weapons (swords) and rifles played a significant role in the success of the Spanish</a:t>
                      </a:r>
                      <a:endParaRPr b="1" sz="1200">
                        <a:solidFill>
                          <a:schemeClr val="accent1"/>
                        </a:solidFill>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of the Inka died prior to arrival of Pizarro</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Death of rulers led to internal civil war for power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Devastated populations were unable to mount significant resistance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One-third of Mexica were killed by disease between Spanish attacks</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recognized upper hand of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Both groups believed rulers had been divinely chosen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delayed counterattack to avoid death of Moctezuma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did not engage in total annihilation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was able to regroup and launch another assault</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84" name="Google Shape;284;p47"/>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 (Exemplar)</a:t>
            </a:r>
            <a:endParaRPr sz="2400">
              <a:solidFill>
                <a:schemeClr val="dk1"/>
              </a:solidFill>
              <a:latin typeface="Plus Jakarta Sans"/>
              <a:ea typeface="Plus Jakarta Sans"/>
              <a:cs typeface="Plus Jakarta Sans"/>
              <a:sym typeface="Plus Jakarta Sans"/>
            </a:endParaRPr>
          </a:p>
        </p:txBody>
      </p:sp>
      <p:sp>
        <p:nvSpPr>
          <p:cNvPr id="290" name="Google Shape;290;p4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91" name="Google Shape;291;p4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92" name="Google Shape;292;p4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93" name="Google Shape;293;p4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94" name="Google Shape;294;p48"/>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 had the most profound impact because it weakened Indigenous resistance. It disrupted society, leaving the Aztec and Inka Empires vulnerable. This imbalance created an environment where other factors, like alliances and military strategy, could succeed.</a:t>
            </a:r>
            <a:endParaRPr b="1">
              <a:solidFill>
                <a:srgbClr val="E95C3D"/>
              </a:solidFill>
              <a:latin typeface="Inter"/>
              <a:ea typeface="Inter"/>
              <a:cs typeface="Inter"/>
              <a:sym typeface="Inter"/>
            </a:endParaRPr>
          </a:p>
        </p:txBody>
      </p:sp>
      <p:sp>
        <p:nvSpPr>
          <p:cNvPr id="295" name="Google Shape;295;p48"/>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Successful</a:t>
            </a:r>
            <a:endParaRPr b="1" sz="1400">
              <a:latin typeface="Inter"/>
              <a:ea typeface="Inter"/>
              <a:cs typeface="Inter"/>
              <a:sym typeface="Inter"/>
            </a:endParaRPr>
          </a:p>
          <a:p>
            <a:pPr indent="0" lvl="0" marL="0" rtl="0" algn="ctr">
              <a:spcBef>
                <a:spcPts val="0"/>
              </a:spcBef>
              <a:spcAft>
                <a:spcPts val="0"/>
              </a:spcAft>
              <a:buNone/>
            </a:pPr>
            <a:r>
              <a:rPr b="1" lang="en" sz="1400">
                <a:solidFill>
                  <a:schemeClr val="dk1"/>
                </a:solidFill>
                <a:latin typeface="Inter"/>
                <a:ea typeface="Inter"/>
                <a:cs typeface="Inter"/>
                <a:sym typeface="Inter"/>
              </a:rPr>
              <a:t>Spanish Co</a:t>
            </a:r>
            <a:r>
              <a:rPr b="1" lang="en">
                <a:solidFill>
                  <a:schemeClr val="dk1"/>
                </a:solidFill>
                <a:latin typeface="Inter"/>
                <a:ea typeface="Inter"/>
                <a:cs typeface="Inter"/>
                <a:sym typeface="Inter"/>
              </a:rPr>
              <a:t>nquest</a:t>
            </a:r>
            <a:endParaRPr b="1" sz="14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96" name="Google Shape;296;p48"/>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a:t>
            </a:r>
            <a:endParaRPr b="1">
              <a:solidFill>
                <a:srgbClr val="E95C3D"/>
              </a:solidFill>
              <a:latin typeface="Inter"/>
              <a:ea typeface="Inter"/>
              <a:cs typeface="Inter"/>
              <a:sym typeface="Inter"/>
            </a:endParaRPr>
          </a:p>
        </p:txBody>
      </p:sp>
      <p:sp>
        <p:nvSpPr>
          <p:cNvPr id="297" name="Google Shape;297;p48"/>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98" name="Google Shape;298;p48"/>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Cultural Differences</a:t>
            </a:r>
            <a:endParaRPr sz="1700"/>
          </a:p>
        </p:txBody>
      </p:sp>
      <p:cxnSp>
        <p:nvCxnSpPr>
          <p:cNvPr id="299" name="Google Shape;299;p48"/>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0" name="Google Shape;300;p48"/>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1" name="Google Shape;301;p48"/>
          <p:cNvCxnSpPr>
            <a:stCxn id="302"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303" name="Google Shape;303;p48"/>
          <p:cNvCxnSpPr>
            <a:stCxn id="298"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304" name="Google Shape;304;p48"/>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305" name="Google Shape;305;p48"/>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Military Strategy and Resources</a:t>
            </a:r>
            <a:endParaRPr sz="1700"/>
          </a:p>
        </p:txBody>
      </p:sp>
      <p:sp>
        <p:nvSpPr>
          <p:cNvPr id="302" name="Google Shape;302;p48"/>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Alliances</a:t>
            </a:r>
            <a:endParaRPr sz="1700"/>
          </a:p>
        </p:txBody>
      </p:sp>
      <p:sp>
        <p:nvSpPr>
          <p:cNvPr id="306" name="Google Shape;306;p48"/>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307" name="Google Shape;307;p48"/>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157" name="Google Shape;157;p38"/>
          <p:cNvGraphicFramePr/>
          <p:nvPr/>
        </p:nvGraphicFramePr>
        <p:xfrm>
          <a:off x="441450" y="1118188"/>
          <a:ext cx="3000000" cy="3000000"/>
        </p:xfrm>
        <a:graphic>
          <a:graphicData uri="http://schemas.openxmlformats.org/drawingml/2006/table">
            <a:tbl>
              <a:tblPr>
                <a:noFill/>
                <a:tableStyleId>{F083868F-B47F-41BA-99DB-24672CD6E9A5}</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58" name="Google Shape;158;p38"/>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59" name="Google Shape;159;p3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0" name="Google Shape;160;p38"/>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pic>
        <p:nvPicPr>
          <p:cNvPr id="165" name="Google Shape;165;p39"/>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166" name="Google Shape;166;p39"/>
          <p:cNvGraphicFramePr/>
          <p:nvPr/>
        </p:nvGraphicFramePr>
        <p:xfrm>
          <a:off x="441450" y="1118188"/>
          <a:ext cx="3000000" cy="3000000"/>
        </p:xfrm>
        <a:graphic>
          <a:graphicData uri="http://schemas.openxmlformats.org/drawingml/2006/table">
            <a:tbl>
              <a:tblPr>
                <a:noFill/>
                <a:tableStyleId>{F083868F-B47F-41BA-99DB-24672CD6E9A5}</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u="sng">
                          <a:solidFill>
                            <a:schemeClr val="dk1"/>
                          </a:solidFill>
                          <a:latin typeface="Inter"/>
                          <a:ea typeface="Inter"/>
                          <a:cs typeface="Inter"/>
                          <a:sym typeface="Inter"/>
                        </a:rPr>
                        <a:t>Pizarro and the Inka</a:t>
                      </a:r>
                      <a:endParaRPr b="1"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7" name="Google Shape;167;p3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68" name="Google Shape;168;p3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9" name="Google Shape;169;p39"/>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40"/>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75" name="Google Shape;175;p4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Spanish Conquest: Disease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76" name="Google Shape;176;p40"/>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77" name="Google Shape;177;p40"/>
          <p:cNvGraphicFramePr/>
          <p:nvPr/>
        </p:nvGraphicFramePr>
        <p:xfrm>
          <a:off x="441450" y="1041988"/>
          <a:ext cx="3000000" cy="3000000"/>
        </p:xfrm>
        <a:graphic>
          <a:graphicData uri="http://schemas.openxmlformats.org/drawingml/2006/table">
            <a:tbl>
              <a:tblPr>
                <a:noFill/>
                <a:tableStyleId>{F083868F-B47F-41BA-99DB-24672CD6E9A5}</a:tableStyleId>
              </a:tblPr>
              <a:tblGrid>
                <a:gridCol w="4704900"/>
                <a:gridCol w="184402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Pizarro &amp; the Inka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According to Cieza de León, Wayna Qhapaq, Atawallpa’s father, died when “a great plague of smallpox broke out [in 1524 or 1525], so severe that more than 200,000 died of it, for it spread to all parts of the kingdom.”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Smallpox not only killed Wayna Qhapaq, it killed his son and designated heir‒and his brother, uncle, and sister-wife. The main generals and much of the officer corps died…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smallpox wiped out Wayna Qhapaq and his court, which led to civil war as the survivors contested the spoils…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Had Wayna Qhapaq “been alive when we Spaniards entered this land,” [Pedro Pizarro]  remarked, “it would have been impossible for us to win it… And likewise, had the land not been divided by the [smallpox-induced civil] wars, we would not have been able to enter or win the land.”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epidemic disease arrived </a:t>
                      </a:r>
                      <a:r>
                        <a:rPr i="1" lang="en" sz="1200">
                          <a:solidFill>
                            <a:schemeClr val="dk1"/>
                          </a:solidFill>
                          <a:latin typeface="Inter"/>
                          <a:ea typeface="Inter"/>
                          <a:cs typeface="Inter"/>
                          <a:sym typeface="Inter"/>
                        </a:rPr>
                        <a:t>before</a:t>
                      </a:r>
                      <a:r>
                        <a:rPr lang="en" sz="1200">
                          <a:solidFill>
                            <a:schemeClr val="dk1"/>
                          </a:solidFill>
                          <a:latin typeface="Inter"/>
                          <a:ea typeface="Inter"/>
                          <a:cs typeface="Inter"/>
                          <a:sym typeface="Inter"/>
                        </a:rPr>
                        <a:t> the first successful colonists. When the Europeans actually arrived, the battered, fragmented cultures could not unite to resist the incursion.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b="1" sz="1200"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even this enormous force might not have overcome the empire if while Cortés was building his ships Tenochtitlan had not been swept by smallpox in the same pandemic that later wiped out Tawantinsuyu. Without any apparent volition by Cortés, the great city lost at least a third of its population to the epidemic, including Cuitlahuac.</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Cortés and his Indian allies finally attacked, the Mexica resisted so fiercely despite their weakness that the siege has often been described as the costliest battle in history‒casualty estimates range up to 100,000. Absent smallpox, it seems likely that Cortés would have lost. In the event, he was able to take the city only by systematically destroying it. The Alliance capitulated on August 21, 1521.</a:t>
                      </a:r>
                      <a:endParaRPr b="1" sz="1200" u="sng">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disease impact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disease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Disease was the most important factor in the successful Spanish conquest? </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a:t>
            </a:r>
            <a:endParaRPr sz="1400">
              <a:solidFill>
                <a:srgbClr val="000000"/>
              </a:solidFill>
              <a:latin typeface="Plus Jakarta Sans Medium"/>
              <a:ea typeface="Plus Jakarta Sans Medium"/>
              <a:cs typeface="Plus Jakarta Sans Medium"/>
              <a:sym typeface="Plus Jakarta Sans Medium"/>
            </a:endParaRPr>
          </a:p>
        </p:txBody>
      </p:sp>
      <p:pic>
        <p:nvPicPr>
          <p:cNvPr id="184" name="Google Shape;184;p4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5" name="Google Shape;185;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7" name="Google Shape;187;p41"/>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188" name="Google Shape;188;p41"/>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189" name="Google Shape;189;p41"/>
          <p:cNvGraphicFramePr/>
          <p:nvPr/>
        </p:nvGraphicFramePr>
        <p:xfrm>
          <a:off x="481800" y="3554635"/>
          <a:ext cx="3000000" cy="3000000"/>
        </p:xfrm>
        <a:graphic>
          <a:graphicData uri="http://schemas.openxmlformats.org/drawingml/2006/table">
            <a:tbl>
              <a:tblPr>
                <a:noFill/>
                <a:tableStyleId>{F1FE3CCB-2854-41E5-928C-D5A319D2A589}</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bl>
          </a:graphicData>
        </a:graphic>
      </p:graphicFrame>
      <p:pic>
        <p:nvPicPr>
          <p:cNvPr id="190" name="Google Shape;190;p41"/>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a:t>
            </a:r>
            <a:endParaRPr sz="24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8" name="Google Shape;198;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00" name="Google Shape;200;p42"/>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1" name="Google Shape;201;p42"/>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Successful</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Spanish Conquest</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02" name="Google Shape;202;p42"/>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p:txBody>
      </p:sp>
      <p:sp>
        <p:nvSpPr>
          <p:cNvPr id="203" name="Google Shape;203;p42"/>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04" name="Google Shape;204;p42"/>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cxnSp>
        <p:nvCxnSpPr>
          <p:cNvPr id="205" name="Google Shape;205;p42"/>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6" name="Google Shape;206;p42"/>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7" name="Google Shape;207;p42"/>
          <p:cNvCxnSpPr>
            <a:stCxn id="208"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209" name="Google Shape;209;p42"/>
          <p:cNvCxnSpPr>
            <a:stCxn id="204"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210" name="Google Shape;210;p42"/>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211" name="Google Shape;211;p42"/>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08" name="Google Shape;208;p42"/>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12" name="Google Shape;212;p42"/>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213" name="Google Shape;213;p42"/>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pic>
        <p:nvPicPr>
          <p:cNvPr id="218" name="Google Shape;218;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9" name="Google Shape;219;p43"/>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220" name="Google Shape;220;p4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 (Exemplar)</a:t>
            </a:r>
            <a:endParaRPr sz="1400">
              <a:solidFill>
                <a:srgbClr val="000000"/>
              </a:solidFill>
              <a:latin typeface="Plus Jakarta Sans Medium"/>
              <a:ea typeface="Plus Jakarta Sans Medium"/>
              <a:cs typeface="Plus Jakarta Sans Medium"/>
              <a:sym typeface="Plus Jakarta Sans Medium"/>
            </a:endParaRPr>
          </a:p>
        </p:txBody>
      </p:sp>
      <p:pic>
        <p:nvPicPr>
          <p:cNvPr id="221" name="Google Shape;221;p4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2" name="Google Shape;222;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3" name="Google Shape;223;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4" name="Google Shape;224;p43"/>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about the supporting question or Spanish Conquest.</a:t>
            </a:r>
            <a:endParaRPr sz="1300">
              <a:solidFill>
                <a:schemeClr val="dk1"/>
              </a:solidFill>
              <a:latin typeface="Halant"/>
              <a:ea typeface="Halant"/>
              <a:cs typeface="Halant"/>
              <a:sym typeface="Halant"/>
            </a:endParaRPr>
          </a:p>
        </p:txBody>
      </p:sp>
      <p:graphicFrame>
        <p:nvGraphicFramePr>
          <p:cNvPr id="225" name="Google Shape;225;p43"/>
          <p:cNvGraphicFramePr/>
          <p:nvPr/>
        </p:nvGraphicFramePr>
        <p:xfrm>
          <a:off x="476471" y="3882948"/>
          <a:ext cx="3000000" cy="3000000"/>
        </p:xfrm>
        <a:graphic>
          <a:graphicData uri="http://schemas.openxmlformats.org/drawingml/2006/table">
            <a:tbl>
              <a:tblPr>
                <a:noFill/>
                <a:tableStyleId>{F1FE3CCB-2854-41E5-928C-D5A319D2A589}</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Who were the leaders of the Spanish Conquest?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Where did the extent of the Spanish empire start and end?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Why couldn’t the Indigenous peoples successfully resist?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How were Indigenous peoples treated after the conquest was completed?</a:t>
                      </a:r>
                      <a:endParaRPr sz="1100">
                        <a:latin typeface="Inter"/>
                        <a:ea typeface="Inter"/>
                        <a:cs typeface="Inter"/>
                        <a:sym typeface="Inter"/>
                      </a:endParaRPr>
                    </a:p>
                  </a:txBody>
                  <a:tcPr marT="87275" marB="87275" marR="86050" marL="86050"/>
                </a:tc>
              </a:tr>
              <a:tr h="209857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Do you think the conquistadors were driven more by wealth or the spread of Christianity?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Would the Spanish conquest have been possible without the spread of disease?</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Do you think Spanish success was inevitable?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Would global interactions today look different if the Spanish conquest had failed?</a:t>
                      </a:r>
                      <a:endParaRPr b="1" sz="1200">
                        <a:solidFill>
                          <a:schemeClr val="accent1"/>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pic>
        <p:nvPicPr>
          <p:cNvPr id="230" name="Google Shape;230;p44"/>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231" name="Google Shape;231;p44"/>
          <p:cNvGraphicFramePr/>
          <p:nvPr/>
        </p:nvGraphicFramePr>
        <p:xfrm>
          <a:off x="441450" y="1118188"/>
          <a:ext cx="3000000" cy="3000000"/>
        </p:xfrm>
        <a:graphic>
          <a:graphicData uri="http://schemas.openxmlformats.org/drawingml/2006/table">
            <a:tbl>
              <a:tblPr>
                <a:noFill/>
                <a:tableStyleId>{F083868F-B47F-41BA-99DB-24672CD6E9A5}</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conquistador who claimed Mexico for Spain</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coalition formed by three groups to form the Aztec Empire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explorers and soldiers who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conquered territories in the Americas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political and military ruler of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from 1502 to 1520</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in 1520 after the death of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Moctezuma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group of Nahua city-states allied with the Spanish against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capital city of the Mexica was located on an island in Lake Texcoco</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led by Cortés, allied with the Tlaxcalans after arriving in Mexico in 1519. Together, they defeated the Aztecs in 1521.</a:t>
                      </a:r>
                      <a:endParaRPr b="1" sz="1200">
                        <a:solidFill>
                          <a:srgbClr val="E95C3D"/>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32" name="Google Shape;232;p44"/>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33" name="Google Shape;233;p4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35" name="Google Shape;235;p44"/>
          <p:cNvSpPr/>
          <p:nvPr/>
        </p:nvSpPr>
        <p:spPr>
          <a:xfrm>
            <a:off x="5018800" y="4471775"/>
            <a:ext cx="745800" cy="665700"/>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44"/>
          <p:cNvSpPr/>
          <p:nvPr/>
        </p:nvSpPr>
        <p:spPr>
          <a:xfrm>
            <a:off x="5332775" y="4648050"/>
            <a:ext cx="183600" cy="172200"/>
          </a:xfrm>
          <a:prstGeom prst="ellipse">
            <a:avLst/>
          </a:prstGeom>
          <a:solidFill>
            <a:srgbClr val="FCFC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7" name="Google Shape;237;p44"/>
          <p:cNvCxnSpPr/>
          <p:nvPr/>
        </p:nvCxnSpPr>
        <p:spPr>
          <a:xfrm flipH="1" rot="10800000">
            <a:off x="5435863" y="4058832"/>
            <a:ext cx="549000" cy="660000"/>
          </a:xfrm>
          <a:prstGeom prst="straightConnector1">
            <a:avLst/>
          </a:prstGeom>
          <a:noFill/>
          <a:ln cap="flat" cmpd="sng" w="28575">
            <a:solidFill>
              <a:schemeClr val="dk1"/>
            </a:solidFill>
            <a:prstDash val="solid"/>
            <a:round/>
            <a:headEnd len="med" w="med" type="none"/>
            <a:tailEnd len="med" w="med" type="triangle"/>
          </a:ln>
        </p:spPr>
      </p:cxnSp>
      <p:sp>
        <p:nvSpPr>
          <p:cNvPr id="238" name="Google Shape;238;p44"/>
          <p:cNvSpPr txBox="1"/>
          <p:nvPr/>
        </p:nvSpPr>
        <p:spPr>
          <a:xfrm>
            <a:off x="5934075" y="3712625"/>
            <a:ext cx="711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Tlaxcala</a:t>
            </a:r>
            <a:endParaRPr b="1" sz="1000">
              <a:solidFill>
                <a:srgbClr val="E95C3D"/>
              </a:solidFill>
              <a:latin typeface="Inter"/>
              <a:ea typeface="Inter"/>
              <a:cs typeface="Inter"/>
              <a:sym typeface="Inter"/>
            </a:endParaRPr>
          </a:p>
        </p:txBody>
      </p:sp>
      <p:cxnSp>
        <p:nvCxnSpPr>
          <p:cNvPr id="239" name="Google Shape;239;p44"/>
          <p:cNvCxnSpPr/>
          <p:nvPr/>
        </p:nvCxnSpPr>
        <p:spPr>
          <a:xfrm>
            <a:off x="5588263" y="4871232"/>
            <a:ext cx="912600" cy="555300"/>
          </a:xfrm>
          <a:prstGeom prst="straightConnector1">
            <a:avLst/>
          </a:prstGeom>
          <a:noFill/>
          <a:ln cap="flat" cmpd="sng" w="28575">
            <a:solidFill>
              <a:schemeClr val="dk1"/>
            </a:solidFill>
            <a:prstDash val="solid"/>
            <a:round/>
            <a:headEnd len="med" w="med" type="none"/>
            <a:tailEnd len="med" w="med" type="triangle"/>
          </a:ln>
        </p:spPr>
      </p:cxnSp>
      <p:sp>
        <p:nvSpPr>
          <p:cNvPr id="240" name="Google Shape;240;p44"/>
          <p:cNvSpPr txBox="1"/>
          <p:nvPr/>
        </p:nvSpPr>
        <p:spPr>
          <a:xfrm>
            <a:off x="6269025" y="5504925"/>
            <a:ext cx="711600" cy="444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Triple Alliance</a:t>
            </a:r>
            <a:endParaRPr b="1" sz="1000">
              <a:solidFill>
                <a:srgbClr val="E95C3D"/>
              </a:solidFill>
              <a:latin typeface="Inter"/>
              <a:ea typeface="Inter"/>
              <a:cs typeface="Inter"/>
              <a:sym typeface="Inter"/>
            </a:endParaRPr>
          </a:p>
        </p:txBody>
      </p:sp>
      <p:sp>
        <p:nvSpPr>
          <p:cNvPr id="241" name="Google Shape;241;p44"/>
          <p:cNvSpPr/>
          <p:nvPr/>
        </p:nvSpPr>
        <p:spPr>
          <a:xfrm>
            <a:off x="5217625" y="4679600"/>
            <a:ext cx="56400" cy="750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2" name="Google Shape;242;p44"/>
          <p:cNvCxnSpPr/>
          <p:nvPr/>
        </p:nvCxnSpPr>
        <p:spPr>
          <a:xfrm flipH="1" rot="10800000">
            <a:off x="4649838" y="4754607"/>
            <a:ext cx="549000" cy="660000"/>
          </a:xfrm>
          <a:prstGeom prst="straightConnector1">
            <a:avLst/>
          </a:prstGeom>
          <a:noFill/>
          <a:ln cap="flat" cmpd="sng" w="28575">
            <a:solidFill>
              <a:schemeClr val="dk1"/>
            </a:solidFill>
            <a:prstDash val="solid"/>
            <a:round/>
            <a:headEnd len="med" w="med" type="triangle"/>
            <a:tailEnd len="med" w="med" type="none"/>
          </a:ln>
        </p:spPr>
      </p:cxnSp>
      <p:sp>
        <p:nvSpPr>
          <p:cNvPr id="243" name="Google Shape;243;p44"/>
          <p:cNvSpPr txBox="1"/>
          <p:nvPr/>
        </p:nvSpPr>
        <p:spPr>
          <a:xfrm>
            <a:off x="3616050" y="5216350"/>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Tenochtitlan</a:t>
            </a:r>
            <a:endParaRPr b="1" sz="1000">
              <a:solidFill>
                <a:srgbClr val="E95C3D"/>
              </a:solidFill>
              <a:latin typeface="Inter"/>
              <a:ea typeface="Inter"/>
              <a:cs typeface="Inter"/>
              <a:sym typeface="Inter"/>
            </a:endParaRPr>
          </a:p>
        </p:txBody>
      </p:sp>
      <p:sp>
        <p:nvSpPr>
          <p:cNvPr id="244" name="Google Shape;244;p44"/>
          <p:cNvSpPr/>
          <p:nvPr/>
        </p:nvSpPr>
        <p:spPr>
          <a:xfrm>
            <a:off x="5268850" y="4636692"/>
            <a:ext cx="484475" cy="252550"/>
          </a:xfrm>
          <a:custGeom>
            <a:rect b="b" l="l" r="r" t="t"/>
            <a:pathLst>
              <a:path extrusionOk="0" h="10102" w="19379">
                <a:moveTo>
                  <a:pt x="19379" y="6127"/>
                </a:moveTo>
                <a:cubicBezTo>
                  <a:pt x="19078" y="5114"/>
                  <a:pt x="18147" y="462"/>
                  <a:pt x="17572" y="51"/>
                </a:cubicBezTo>
                <a:cubicBezTo>
                  <a:pt x="16997" y="-360"/>
                  <a:pt x="16943" y="3006"/>
                  <a:pt x="15930" y="3663"/>
                </a:cubicBezTo>
                <a:cubicBezTo>
                  <a:pt x="14917" y="4320"/>
                  <a:pt x="12345" y="2925"/>
                  <a:pt x="11496" y="3992"/>
                </a:cubicBezTo>
                <a:cubicBezTo>
                  <a:pt x="10648" y="5060"/>
                  <a:pt x="11386" y="10205"/>
                  <a:pt x="10839" y="10068"/>
                </a:cubicBezTo>
                <a:cubicBezTo>
                  <a:pt x="10292" y="9931"/>
                  <a:pt x="9115" y="4512"/>
                  <a:pt x="8212" y="3171"/>
                </a:cubicBezTo>
                <a:cubicBezTo>
                  <a:pt x="7309" y="1830"/>
                  <a:pt x="6050" y="1747"/>
                  <a:pt x="5420" y="2021"/>
                </a:cubicBezTo>
                <a:cubicBezTo>
                  <a:pt x="4790" y="2295"/>
                  <a:pt x="4598" y="3691"/>
                  <a:pt x="4434" y="4813"/>
                </a:cubicBezTo>
                <a:cubicBezTo>
                  <a:pt x="4270" y="5935"/>
                  <a:pt x="5009" y="8289"/>
                  <a:pt x="4434" y="8754"/>
                </a:cubicBezTo>
                <a:cubicBezTo>
                  <a:pt x="3859" y="9219"/>
                  <a:pt x="1725" y="8344"/>
                  <a:pt x="986" y="7605"/>
                </a:cubicBezTo>
                <a:cubicBezTo>
                  <a:pt x="247" y="6866"/>
                  <a:pt x="164" y="4868"/>
                  <a:pt x="0" y="4320"/>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pic>
        <p:nvPicPr>
          <p:cNvPr id="249" name="Google Shape;249;p45"/>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250" name="Google Shape;250;p45"/>
          <p:cNvGraphicFramePr/>
          <p:nvPr/>
        </p:nvGraphicFramePr>
        <p:xfrm>
          <a:off x="441450" y="1118188"/>
          <a:ext cx="3000000" cy="3000000"/>
        </p:xfrm>
        <a:graphic>
          <a:graphicData uri="http://schemas.openxmlformats.org/drawingml/2006/table">
            <a:tbl>
              <a:tblPr>
                <a:noFill/>
                <a:tableStyleId>{F083868F-B47F-41BA-99DB-24672CD6E9A5}</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Pizarro and the Inka</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conquistador brothers that participated in the conquest of the Inka; Francisco was the leader of the Spanish. Pedro chronicled the events.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Indigenous people of the largest pre-Columbian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empire in the Americas, located in modern-day Peru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name for the Inka Empire</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emperor of the Inka from 1493 to 1525</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son of Wayna Qhapaq and emperor of the Inka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1532 until his death by the Spanish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site of the capture of Atawallpa In the highlands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of northern Peru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Pizarro and the Spanish arrived in Peru in a period of internal conflict for the Inka. This allowed them to more easily capture the emperor, Atawallpa, and take over the empire in 1533.</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51" name="Google Shape;251;p4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52" name="Google Shape;252;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53" name="Google Shape;253;p45"/>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54" name="Google Shape;254;p45"/>
          <p:cNvSpPr/>
          <p:nvPr/>
        </p:nvSpPr>
        <p:spPr>
          <a:xfrm rot="-661628">
            <a:off x="4646073" y="3124750"/>
            <a:ext cx="417203" cy="2178148"/>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5" name="Google Shape;255;p45"/>
          <p:cNvCxnSpPr/>
          <p:nvPr/>
        </p:nvCxnSpPr>
        <p:spPr>
          <a:xfrm rot="10800000">
            <a:off x="5001625" y="4755475"/>
            <a:ext cx="1038000" cy="513600"/>
          </a:xfrm>
          <a:prstGeom prst="straightConnector1">
            <a:avLst/>
          </a:prstGeom>
          <a:noFill/>
          <a:ln cap="flat" cmpd="sng" w="28575">
            <a:solidFill>
              <a:schemeClr val="dk1"/>
            </a:solidFill>
            <a:prstDash val="solid"/>
            <a:round/>
            <a:headEnd len="med" w="med" type="triangle"/>
            <a:tailEnd len="med" w="med" type="none"/>
          </a:ln>
        </p:spPr>
      </p:cxnSp>
      <p:sp>
        <p:nvSpPr>
          <p:cNvPr id="256" name="Google Shape;256;p45"/>
          <p:cNvSpPr txBox="1"/>
          <p:nvPr/>
        </p:nvSpPr>
        <p:spPr>
          <a:xfrm>
            <a:off x="5510350" y="544107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Inka Empire</a:t>
            </a:r>
            <a:endParaRPr b="1" sz="1000">
              <a:solidFill>
                <a:srgbClr val="E95C3D"/>
              </a:solidFill>
              <a:latin typeface="Inter"/>
              <a:ea typeface="Inter"/>
              <a:cs typeface="Inter"/>
              <a:sym typeface="Inter"/>
            </a:endParaRPr>
          </a:p>
        </p:txBody>
      </p:sp>
      <p:sp>
        <p:nvSpPr>
          <p:cNvPr id="257" name="Google Shape;257;p45"/>
          <p:cNvSpPr/>
          <p:nvPr/>
        </p:nvSpPr>
        <p:spPr>
          <a:xfrm>
            <a:off x="4633400" y="37716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8" name="Google Shape;258;p45"/>
          <p:cNvCxnSpPr/>
          <p:nvPr/>
        </p:nvCxnSpPr>
        <p:spPr>
          <a:xfrm rot="10800000">
            <a:off x="4724950" y="38088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59" name="Google Shape;259;p45"/>
          <p:cNvSpPr txBox="1"/>
          <p:nvPr/>
        </p:nvSpPr>
        <p:spPr>
          <a:xfrm>
            <a:off x="5340600" y="377162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Cajamarca</a:t>
            </a:r>
            <a:endParaRPr b="1" sz="1000">
              <a:solidFill>
                <a:srgbClr val="E95C3D"/>
              </a:solidFill>
              <a:latin typeface="Inter"/>
              <a:ea typeface="Inter"/>
              <a:cs typeface="Inter"/>
              <a:sym typeface="Inter"/>
            </a:endParaRPr>
          </a:p>
        </p:txBody>
      </p:sp>
      <p:sp>
        <p:nvSpPr>
          <p:cNvPr id="260" name="Google Shape;260;p45"/>
          <p:cNvSpPr/>
          <p:nvPr/>
        </p:nvSpPr>
        <p:spPr>
          <a:xfrm>
            <a:off x="4804950" y="41772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1" name="Google Shape;261;p45"/>
          <p:cNvCxnSpPr/>
          <p:nvPr/>
        </p:nvCxnSpPr>
        <p:spPr>
          <a:xfrm rot="10800000">
            <a:off x="4939200" y="42144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62" name="Google Shape;262;p45"/>
          <p:cNvSpPr txBox="1"/>
          <p:nvPr/>
        </p:nvSpPr>
        <p:spPr>
          <a:xfrm>
            <a:off x="5554850" y="4177225"/>
            <a:ext cx="6357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Cuzco</a:t>
            </a:r>
            <a:endParaRPr b="1" sz="1000">
              <a:solidFill>
                <a:srgbClr val="E95C3D"/>
              </a:solidFill>
              <a:latin typeface="Inter"/>
              <a:ea typeface="Inter"/>
              <a:cs typeface="Inter"/>
              <a:sym typeface="Inter"/>
            </a:endParaRPr>
          </a:p>
        </p:txBody>
      </p:sp>
      <p:sp>
        <p:nvSpPr>
          <p:cNvPr id="263" name="Google Shape;263;p45"/>
          <p:cNvSpPr/>
          <p:nvPr/>
        </p:nvSpPr>
        <p:spPr>
          <a:xfrm>
            <a:off x="4531358" y="2571900"/>
            <a:ext cx="299725" cy="1656100"/>
          </a:xfrm>
          <a:custGeom>
            <a:rect b="b" l="l" r="r" t="t"/>
            <a:pathLst>
              <a:path extrusionOk="0" h="66244" w="11989">
                <a:moveTo>
                  <a:pt x="3566" y="0"/>
                </a:moveTo>
                <a:cubicBezTo>
                  <a:pt x="3375" y="4787"/>
                  <a:pt x="2991" y="22656"/>
                  <a:pt x="2417" y="28719"/>
                </a:cubicBezTo>
                <a:cubicBezTo>
                  <a:pt x="1843" y="34782"/>
                  <a:pt x="184" y="34654"/>
                  <a:pt x="120" y="36377"/>
                </a:cubicBezTo>
                <a:cubicBezTo>
                  <a:pt x="56" y="38100"/>
                  <a:pt x="2034" y="37782"/>
                  <a:pt x="2034" y="39058"/>
                </a:cubicBezTo>
                <a:cubicBezTo>
                  <a:pt x="2034" y="40335"/>
                  <a:pt x="-359" y="43206"/>
                  <a:pt x="120" y="44036"/>
                </a:cubicBezTo>
                <a:cubicBezTo>
                  <a:pt x="599" y="44866"/>
                  <a:pt x="4587" y="43270"/>
                  <a:pt x="4906" y="44036"/>
                </a:cubicBezTo>
                <a:cubicBezTo>
                  <a:pt x="5225" y="44802"/>
                  <a:pt x="2194" y="47738"/>
                  <a:pt x="2034" y="48631"/>
                </a:cubicBezTo>
                <a:cubicBezTo>
                  <a:pt x="1875" y="49524"/>
                  <a:pt x="2960" y="48598"/>
                  <a:pt x="3949" y="49396"/>
                </a:cubicBezTo>
                <a:cubicBezTo>
                  <a:pt x="4938" y="50194"/>
                  <a:pt x="7140" y="51885"/>
                  <a:pt x="7970" y="53417"/>
                </a:cubicBezTo>
                <a:cubicBezTo>
                  <a:pt x="8800" y="54949"/>
                  <a:pt x="9087" y="56863"/>
                  <a:pt x="8927" y="58586"/>
                </a:cubicBezTo>
                <a:cubicBezTo>
                  <a:pt x="8767" y="60309"/>
                  <a:pt x="6853" y="62512"/>
                  <a:pt x="7012" y="63756"/>
                </a:cubicBezTo>
                <a:cubicBezTo>
                  <a:pt x="7172" y="65001"/>
                  <a:pt x="9054" y="65670"/>
                  <a:pt x="9884" y="66053"/>
                </a:cubicBezTo>
                <a:cubicBezTo>
                  <a:pt x="10714" y="66436"/>
                  <a:pt x="11639" y="66053"/>
                  <a:pt x="11990" y="66053"/>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